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9"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9"/>
  </p:normalViewPr>
  <p:slideViewPr>
    <p:cSldViewPr snapToGrid="0" snapToObjects="1">
      <p:cViewPr varScale="1">
        <p:scale>
          <a:sx n="105" d="100"/>
          <a:sy n="105" d="100"/>
        </p:scale>
        <p:origin x="84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5192693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5054724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9973819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574422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5061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0231375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4313526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216051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788045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382425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9007658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3/6/20</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007436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3/6/20</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1848574238"/>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47" r:id="rId5"/>
    <p:sldLayoutId id="2147483748" r:id="rId6"/>
    <p:sldLayoutId id="2147483754" r:id="rId7"/>
    <p:sldLayoutId id="2147483749" r:id="rId8"/>
    <p:sldLayoutId id="2147483750" r:id="rId9"/>
    <p:sldLayoutId id="2147483751" r:id="rId10"/>
    <p:sldLayoutId id="2147483752" r:id="rId11"/>
    <p:sldLayoutId id="2147483753" r:id="rId12"/>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colab.research.google.com/drive/148Fns-ojMuAAGZzPj1d-Nx2H_bcW-HhC"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5EFA408-FA30-429C-B269-C80CC5C0CFA3}"/>
              </a:ext>
            </a:extLst>
          </p:cNvPr>
          <p:cNvPicPr>
            <a:picLocks noChangeAspect="1"/>
          </p:cNvPicPr>
          <p:nvPr/>
        </p:nvPicPr>
        <p:blipFill rotWithShape="1">
          <a:blip r:embed="rId2"/>
          <a:srcRect b="443"/>
          <a:stretch/>
        </p:blipFill>
        <p:spPr>
          <a:xfrm>
            <a:off x="-3046" y="276457"/>
            <a:ext cx="12191999" cy="6857990"/>
          </a:xfrm>
          <a:prstGeom prst="rect">
            <a:avLst/>
          </a:prstGeom>
        </p:spPr>
      </p:pic>
      <p:sp>
        <p:nvSpPr>
          <p:cNvPr id="30" name="Rectangle 8">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B40617-1708-B24F-A558-D03E042CDD7C}"/>
              </a:ext>
            </a:extLst>
          </p:cNvPr>
          <p:cNvSpPr>
            <a:spLocks noGrp="1"/>
          </p:cNvSpPr>
          <p:nvPr>
            <p:ph type="ctrTitle"/>
          </p:nvPr>
        </p:nvSpPr>
        <p:spPr>
          <a:xfrm>
            <a:off x="321733" y="451993"/>
            <a:ext cx="11548532" cy="4099044"/>
          </a:xfrm>
        </p:spPr>
        <p:txBody>
          <a:bodyPr anchor="t">
            <a:normAutofit/>
          </a:bodyPr>
          <a:lstStyle/>
          <a:p>
            <a:pPr algn="ctr"/>
            <a:r>
              <a:rPr lang="en-US" sz="9600" dirty="0">
                <a:solidFill>
                  <a:schemeClr val="bg1"/>
                </a:solidFill>
              </a:rPr>
              <a:t>Wedding Planner Data Science Capstone Project </a:t>
            </a:r>
          </a:p>
        </p:txBody>
      </p:sp>
      <p:sp>
        <p:nvSpPr>
          <p:cNvPr id="31" name="Rectangle 10">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47" y="4704862"/>
            <a:ext cx="12191999" cy="2155484"/>
          </a:xfrm>
          <a:prstGeom prst="rect">
            <a:avLst/>
          </a:prstGeom>
          <a:gradFill flip="none" rotWithShape="1">
            <a:gsLst>
              <a:gs pos="59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22DBA8BC-98BD-244F-B32C-C448146ADE3E}"/>
              </a:ext>
            </a:extLst>
          </p:cNvPr>
          <p:cNvSpPr>
            <a:spLocks noGrp="1"/>
          </p:cNvSpPr>
          <p:nvPr>
            <p:ph type="subTitle" idx="1"/>
          </p:nvPr>
        </p:nvSpPr>
        <p:spPr>
          <a:xfrm>
            <a:off x="321733" y="4718033"/>
            <a:ext cx="10634738" cy="1175039"/>
          </a:xfrm>
        </p:spPr>
        <p:txBody>
          <a:bodyPr anchor="b">
            <a:normAutofit/>
          </a:bodyPr>
          <a:lstStyle/>
          <a:p>
            <a:pPr algn="ctr"/>
            <a:r>
              <a:rPr lang="en-US" sz="2800" b="1" dirty="0">
                <a:solidFill>
                  <a:schemeClr val="bg1"/>
                </a:solidFill>
              </a:rPr>
              <a:t>         Lairai </a:t>
            </a:r>
            <a:r>
              <a:rPr lang="en-US" sz="2800" b="1" dirty="0" err="1">
                <a:solidFill>
                  <a:schemeClr val="bg1"/>
                </a:solidFill>
              </a:rPr>
              <a:t>karnik</a:t>
            </a:r>
            <a:endParaRPr lang="en-US" sz="2800" b="1" dirty="0">
              <a:solidFill>
                <a:schemeClr val="bg1"/>
              </a:solidFill>
            </a:endParaRPr>
          </a:p>
        </p:txBody>
      </p:sp>
    </p:spTree>
    <p:extLst>
      <p:ext uri="{BB962C8B-B14F-4D97-AF65-F5344CB8AC3E}">
        <p14:creationId xmlns:p14="http://schemas.microsoft.com/office/powerpoint/2010/main" val="3884895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map&#10;&#10;Description automatically generated">
            <a:extLst>
              <a:ext uri="{FF2B5EF4-FFF2-40B4-BE49-F238E27FC236}">
                <a16:creationId xmlns:a16="http://schemas.microsoft.com/office/drawing/2014/main" id="{768696B4-1BF0-8842-97E9-6D67BBE90DB2}"/>
              </a:ext>
            </a:extLst>
          </p:cNvPr>
          <p:cNvPicPr/>
          <p:nvPr/>
        </p:nvPicPr>
        <p:blipFill>
          <a:blip r:embed="rId2"/>
          <a:stretch>
            <a:fillRect/>
          </a:stretch>
        </p:blipFill>
        <p:spPr>
          <a:xfrm>
            <a:off x="1314449" y="542924"/>
            <a:ext cx="9401175" cy="5400675"/>
          </a:xfrm>
          <a:prstGeom prst="rect">
            <a:avLst/>
          </a:prstGeom>
        </p:spPr>
      </p:pic>
      <p:sp>
        <p:nvSpPr>
          <p:cNvPr id="5" name="TextBox 4">
            <a:extLst>
              <a:ext uri="{FF2B5EF4-FFF2-40B4-BE49-F238E27FC236}">
                <a16:creationId xmlns:a16="http://schemas.microsoft.com/office/drawing/2014/main" id="{DFB53EE9-0003-2645-A70A-900E5D0BC986}"/>
              </a:ext>
            </a:extLst>
          </p:cNvPr>
          <p:cNvSpPr txBox="1"/>
          <p:nvPr/>
        </p:nvSpPr>
        <p:spPr>
          <a:xfrm>
            <a:off x="637234" y="5991910"/>
            <a:ext cx="10835629" cy="923330"/>
          </a:xfrm>
          <a:prstGeom prst="rect">
            <a:avLst/>
          </a:prstGeom>
          <a:noFill/>
        </p:spPr>
        <p:txBody>
          <a:bodyPr wrap="square" rtlCol="0">
            <a:spAutoFit/>
          </a:bodyPr>
          <a:lstStyle/>
          <a:p>
            <a:r>
              <a:rPr lang="en-US" i="1" dirty="0"/>
              <a:t>Folium map to visualize hotel and event space neighborhood including restaurants and bakery shops</a:t>
            </a:r>
            <a:r>
              <a:rPr lang="en-US" dirty="0"/>
              <a:t> </a:t>
            </a:r>
          </a:p>
          <a:p>
            <a:endParaRPr lang="en-US" dirty="0"/>
          </a:p>
        </p:txBody>
      </p:sp>
    </p:spTree>
    <p:extLst>
      <p:ext uri="{BB962C8B-B14F-4D97-AF65-F5344CB8AC3E}">
        <p14:creationId xmlns:p14="http://schemas.microsoft.com/office/powerpoint/2010/main" val="217022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18334-1836-0D4F-A5C0-9E83BEEB309A}"/>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C11EFF0-C845-BB4D-A98D-CAE4FCAB3128}"/>
              </a:ext>
            </a:extLst>
          </p:cNvPr>
          <p:cNvSpPr>
            <a:spLocks noGrp="1"/>
          </p:cNvSpPr>
          <p:nvPr>
            <p:ph idx="1"/>
          </p:nvPr>
        </p:nvSpPr>
        <p:spPr/>
        <p:txBody>
          <a:bodyPr>
            <a:normAutofit fontScale="77500" lnSpcReduction="20000"/>
          </a:bodyPr>
          <a:lstStyle/>
          <a:p>
            <a:r>
              <a:rPr lang="en-US" dirty="0"/>
              <a:t>The cleaned </a:t>
            </a:r>
            <a:r>
              <a:rPr lang="en-US" dirty="0" err="1"/>
              <a:t>dataframes</a:t>
            </a:r>
            <a:r>
              <a:rPr lang="en-US" dirty="0"/>
              <a:t> for each of the locations with concise information are the deliverables which will be a great help to the staff of ‘Your Fairytale Wedding’ in personalizing the wedding experience for different clients.</a:t>
            </a:r>
          </a:p>
          <a:p>
            <a:r>
              <a:rPr lang="en-US" dirty="0"/>
              <a:t> Additionally, the maps generated using folium library also contribute to acquiring a sound idea of the desired locations with respect to each other and understanding how they cluster together.</a:t>
            </a:r>
          </a:p>
          <a:p>
            <a:r>
              <a:rPr lang="en-US" dirty="0"/>
              <a:t>Thus, the staff of ‘Your Fairytale Wedding’ can’t wait to craft an unforgettable wedding experience for their clients. </a:t>
            </a:r>
          </a:p>
          <a:p>
            <a:r>
              <a:rPr lang="en-US" dirty="0"/>
              <a:t>For seeing fellow human-beings happy and beaming joyfully is the ultimate goal of ‘</a:t>
            </a:r>
            <a:r>
              <a:rPr lang="en-US" b="1" dirty="0">
                <a:solidFill>
                  <a:schemeClr val="accent2"/>
                </a:solidFill>
              </a:rPr>
              <a:t>Your Fairytale Wedding</a:t>
            </a:r>
            <a:r>
              <a:rPr lang="en-US" dirty="0"/>
              <a:t>’! </a:t>
            </a:r>
          </a:p>
          <a:p>
            <a:pPr marL="0" indent="0">
              <a:buNone/>
            </a:pPr>
            <a:r>
              <a:rPr lang="en-US" dirty="0"/>
              <a:t> </a:t>
            </a:r>
          </a:p>
          <a:p>
            <a:endParaRPr lang="en-US" dirty="0"/>
          </a:p>
        </p:txBody>
      </p:sp>
    </p:spTree>
    <p:extLst>
      <p:ext uri="{BB962C8B-B14F-4D97-AF65-F5344CB8AC3E}">
        <p14:creationId xmlns:p14="http://schemas.microsoft.com/office/powerpoint/2010/main" val="3298005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5EFA408-FA30-429C-B269-C80CC5C0CFA3}"/>
              </a:ext>
            </a:extLst>
          </p:cNvPr>
          <p:cNvPicPr>
            <a:picLocks noChangeAspect="1"/>
          </p:cNvPicPr>
          <p:nvPr/>
        </p:nvPicPr>
        <p:blipFill rotWithShape="1">
          <a:blip r:embed="rId2"/>
          <a:srcRect b="443"/>
          <a:stretch/>
        </p:blipFill>
        <p:spPr>
          <a:xfrm>
            <a:off x="-3046" y="276457"/>
            <a:ext cx="12192017" cy="6858000"/>
          </a:xfrm>
          <a:prstGeom prst="rect">
            <a:avLst/>
          </a:prstGeom>
        </p:spPr>
      </p:pic>
      <p:sp>
        <p:nvSpPr>
          <p:cNvPr id="2" name="Title 1">
            <a:extLst>
              <a:ext uri="{FF2B5EF4-FFF2-40B4-BE49-F238E27FC236}">
                <a16:creationId xmlns:a16="http://schemas.microsoft.com/office/drawing/2014/main" id="{06B40617-1708-B24F-A558-D03E042CDD7C}"/>
              </a:ext>
            </a:extLst>
          </p:cNvPr>
          <p:cNvSpPr>
            <a:spLocks noGrp="1"/>
          </p:cNvSpPr>
          <p:nvPr>
            <p:ph type="ctrTitle"/>
          </p:nvPr>
        </p:nvSpPr>
        <p:spPr>
          <a:xfrm>
            <a:off x="321733" y="451993"/>
            <a:ext cx="11548532" cy="4099044"/>
          </a:xfrm>
        </p:spPr>
        <p:txBody>
          <a:bodyPr anchor="t">
            <a:normAutofit/>
          </a:bodyPr>
          <a:lstStyle/>
          <a:p>
            <a:pPr algn="ctr"/>
            <a:r>
              <a:rPr lang="en-US" sz="9600" dirty="0">
                <a:solidFill>
                  <a:schemeClr val="bg1"/>
                </a:solidFill>
              </a:rPr>
              <a:t>Thank You!</a:t>
            </a:r>
          </a:p>
        </p:txBody>
      </p:sp>
      <p:sp>
        <p:nvSpPr>
          <p:cNvPr id="3" name="Subtitle 2">
            <a:extLst>
              <a:ext uri="{FF2B5EF4-FFF2-40B4-BE49-F238E27FC236}">
                <a16:creationId xmlns:a16="http://schemas.microsoft.com/office/drawing/2014/main" id="{22DBA8BC-98BD-244F-B32C-C448146ADE3E}"/>
              </a:ext>
            </a:extLst>
          </p:cNvPr>
          <p:cNvSpPr>
            <a:spLocks noGrp="1"/>
          </p:cNvSpPr>
          <p:nvPr>
            <p:ph type="subTitle" idx="1"/>
          </p:nvPr>
        </p:nvSpPr>
        <p:spPr>
          <a:xfrm>
            <a:off x="321733" y="4718033"/>
            <a:ext cx="10634738" cy="1175039"/>
          </a:xfrm>
        </p:spPr>
        <p:txBody>
          <a:bodyPr anchor="b">
            <a:normAutofit fontScale="92500" lnSpcReduction="20000"/>
          </a:bodyPr>
          <a:lstStyle/>
          <a:p>
            <a:pPr algn="ctr"/>
            <a:r>
              <a:rPr lang="en-US" sz="2800" b="1" dirty="0">
                <a:solidFill>
                  <a:schemeClr val="bg1"/>
                </a:solidFill>
              </a:rPr>
              <a:t>View my detailed code here:</a:t>
            </a:r>
          </a:p>
          <a:p>
            <a:pPr algn="ctr"/>
            <a:r>
              <a:rPr lang="en-US" dirty="0">
                <a:hlinkClick r:id="rId3"/>
              </a:rPr>
              <a:t>https://colab.research.google.com/drive/148Fns-ojMuAAGZzPj1d-Nx2H_bcW-HhC</a:t>
            </a:r>
            <a:endParaRPr lang="en-US" dirty="0"/>
          </a:p>
        </p:txBody>
      </p:sp>
    </p:spTree>
    <p:extLst>
      <p:ext uri="{BB962C8B-B14F-4D97-AF65-F5344CB8AC3E}">
        <p14:creationId xmlns:p14="http://schemas.microsoft.com/office/powerpoint/2010/main" val="39370274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C5ED6-9687-FE47-85B1-232334ECBAC9}"/>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6798099E-1F94-CE48-9E9E-527766D0773F}"/>
              </a:ext>
            </a:extLst>
          </p:cNvPr>
          <p:cNvSpPr>
            <a:spLocks noGrp="1"/>
          </p:cNvSpPr>
          <p:nvPr>
            <p:ph idx="1"/>
          </p:nvPr>
        </p:nvSpPr>
        <p:spPr/>
        <p:txBody>
          <a:bodyPr>
            <a:normAutofit fontScale="92500"/>
          </a:bodyPr>
          <a:lstStyle/>
          <a:p>
            <a:pPr marL="0" indent="0">
              <a:buNone/>
            </a:pPr>
            <a:r>
              <a:rPr lang="en-US" i="1" dirty="0"/>
              <a:t>‘Your Fairytale Wedding' is a company based in Toronto which plans larger-than-life, dream weddings for people. The wedding day is a magical one for any couple, signifying new beginnings of a beautiful future together and 'Your Fairytale Wedding' strives to make it as memorable as possible. To achieve this important task, it is required to provide its staff an exhaustive list of all the different places in a given vicinity that come into picture while organizing a wedding so that they can then proceed further, personalizing the wedding experience according to the needs and wants of their clients.</a:t>
            </a:r>
          </a:p>
          <a:p>
            <a:endParaRPr lang="en-US" dirty="0"/>
          </a:p>
        </p:txBody>
      </p:sp>
    </p:spTree>
    <p:extLst>
      <p:ext uri="{BB962C8B-B14F-4D97-AF65-F5344CB8AC3E}">
        <p14:creationId xmlns:p14="http://schemas.microsoft.com/office/powerpoint/2010/main" val="79954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A9C88-9C21-A049-B7E8-0BB516CAB1BB}"/>
              </a:ext>
            </a:extLst>
          </p:cNvPr>
          <p:cNvSpPr>
            <a:spLocks noGrp="1"/>
          </p:cNvSpPr>
          <p:nvPr>
            <p:ph type="title"/>
          </p:nvPr>
        </p:nvSpPr>
        <p:spPr/>
        <p:txBody>
          <a:bodyPr/>
          <a:lstStyle/>
          <a:p>
            <a:r>
              <a:rPr lang="en-US" dirty="0"/>
              <a:t>Data Description</a:t>
            </a:r>
          </a:p>
        </p:txBody>
      </p:sp>
      <p:sp>
        <p:nvSpPr>
          <p:cNvPr id="3" name="Content Placeholder 2">
            <a:extLst>
              <a:ext uri="{FF2B5EF4-FFF2-40B4-BE49-F238E27FC236}">
                <a16:creationId xmlns:a16="http://schemas.microsoft.com/office/drawing/2014/main" id="{BE37265A-8B2E-514D-892D-41F1559E7450}"/>
              </a:ext>
            </a:extLst>
          </p:cNvPr>
          <p:cNvSpPr>
            <a:spLocks noGrp="1"/>
          </p:cNvSpPr>
          <p:nvPr>
            <p:ph idx="1"/>
          </p:nvPr>
        </p:nvSpPr>
        <p:spPr/>
        <p:txBody>
          <a:bodyPr>
            <a:normAutofit fontScale="92500"/>
          </a:bodyPr>
          <a:lstStyle/>
          <a:p>
            <a:r>
              <a:rPr lang="en-US" dirty="0"/>
              <a:t>The Foursquare location data was used for this project.</a:t>
            </a:r>
          </a:p>
          <a:p>
            <a:r>
              <a:rPr lang="en-US" dirty="0"/>
              <a:t>Search queries included ‘Hotels and event spaces’, ’Bridal shops, gifts, cosmetics and clothing stores’, ’Churches’, ’Bakery shops’, ’Restaurants’. </a:t>
            </a:r>
          </a:p>
          <a:p>
            <a:r>
              <a:rPr lang="en-US" dirty="0"/>
              <a:t>’Your Fairytale Wedding’ allows clients to choose their wedding buffet menu from their favorite restaurants, instead of a single catering service, hence the query ‘Restaurants’. </a:t>
            </a:r>
          </a:p>
          <a:p>
            <a:r>
              <a:rPr lang="en-US" dirty="0"/>
              <a:t>The chosen city was ‘Toronto’ and its latitude and longitude was obtained using Foursquare API in Python. </a:t>
            </a:r>
          </a:p>
        </p:txBody>
      </p:sp>
    </p:spTree>
    <p:extLst>
      <p:ext uri="{BB962C8B-B14F-4D97-AF65-F5344CB8AC3E}">
        <p14:creationId xmlns:p14="http://schemas.microsoft.com/office/powerpoint/2010/main" val="4027625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3938D-3FF8-1142-9B7C-9E8A633DC6A3}"/>
              </a:ext>
            </a:extLst>
          </p:cNvPr>
          <p:cNvSpPr>
            <a:spLocks noGrp="1"/>
          </p:cNvSpPr>
          <p:nvPr>
            <p:ph type="title"/>
          </p:nvPr>
        </p:nvSpPr>
        <p:spPr/>
        <p:txBody>
          <a:bodyPr/>
          <a:lstStyle/>
          <a:p>
            <a:r>
              <a:rPr lang="en-US" dirty="0"/>
              <a:t>Data wrangling</a:t>
            </a:r>
          </a:p>
        </p:txBody>
      </p:sp>
      <p:sp>
        <p:nvSpPr>
          <p:cNvPr id="3" name="Content Placeholder 2">
            <a:extLst>
              <a:ext uri="{FF2B5EF4-FFF2-40B4-BE49-F238E27FC236}">
                <a16:creationId xmlns:a16="http://schemas.microsoft.com/office/drawing/2014/main" id="{52815876-88F5-D34A-AF95-0C9A9D9F94AD}"/>
              </a:ext>
            </a:extLst>
          </p:cNvPr>
          <p:cNvSpPr>
            <a:spLocks noGrp="1"/>
          </p:cNvSpPr>
          <p:nvPr>
            <p:ph idx="1"/>
          </p:nvPr>
        </p:nvSpPr>
        <p:spPr/>
        <p:txBody>
          <a:bodyPr>
            <a:normAutofit lnSpcReduction="10000"/>
          </a:bodyPr>
          <a:lstStyle/>
          <a:p>
            <a:r>
              <a:rPr lang="en-US" dirty="0"/>
              <a:t>Data wrangling or preprocessing formed an important aspect of this project. </a:t>
            </a:r>
          </a:p>
          <a:p>
            <a:r>
              <a:rPr lang="en-US" dirty="0"/>
              <a:t>The </a:t>
            </a:r>
            <a:r>
              <a:rPr lang="en-US" dirty="0" err="1"/>
              <a:t>dataframes</a:t>
            </a:r>
            <a:r>
              <a:rPr lang="en-US" dirty="0"/>
              <a:t> for each of the locations were cleaned, features which did not convey anything about the location were dropped.</a:t>
            </a:r>
          </a:p>
          <a:p>
            <a:r>
              <a:rPr lang="en-US" dirty="0"/>
              <a:t>Also, if a single feature had too many </a:t>
            </a:r>
            <a:r>
              <a:rPr lang="en-US" dirty="0" err="1"/>
              <a:t>NaN</a:t>
            </a:r>
            <a:r>
              <a:rPr lang="en-US" dirty="0"/>
              <a:t> values, it was dropped.</a:t>
            </a:r>
          </a:p>
          <a:p>
            <a:r>
              <a:rPr lang="en-US" dirty="0"/>
              <a:t>All the rows with </a:t>
            </a:r>
            <a:r>
              <a:rPr lang="en-US" dirty="0" err="1"/>
              <a:t>NaN</a:t>
            </a:r>
            <a:r>
              <a:rPr lang="en-US" dirty="0"/>
              <a:t> values were dropped as well as the rows with irrelevant categories were eliminated. </a:t>
            </a:r>
          </a:p>
        </p:txBody>
      </p:sp>
    </p:spTree>
    <p:extLst>
      <p:ext uri="{BB962C8B-B14F-4D97-AF65-F5344CB8AC3E}">
        <p14:creationId xmlns:p14="http://schemas.microsoft.com/office/powerpoint/2010/main" val="438041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4F4EA-1F2C-4147-A167-B0019DFE0047}"/>
              </a:ext>
            </a:extLst>
          </p:cNvPr>
          <p:cNvSpPr>
            <a:spLocks noGrp="1"/>
          </p:cNvSpPr>
          <p:nvPr>
            <p:ph type="title"/>
          </p:nvPr>
        </p:nvSpPr>
        <p:spPr/>
        <p:txBody>
          <a:bodyPr/>
          <a:lstStyle/>
          <a:p>
            <a:r>
              <a:rPr lang="en-US" dirty="0"/>
              <a:t>Results</a:t>
            </a:r>
          </a:p>
        </p:txBody>
      </p:sp>
      <p:pic>
        <p:nvPicPr>
          <p:cNvPr id="4" name="Content Placeholder 3" descr="A screenshot of a cell phone&#10;&#10;Description automatically generated">
            <a:extLst>
              <a:ext uri="{FF2B5EF4-FFF2-40B4-BE49-F238E27FC236}">
                <a16:creationId xmlns:a16="http://schemas.microsoft.com/office/drawing/2014/main" id="{F6101D92-63D7-654C-BFB4-5925012A32EF}"/>
              </a:ext>
            </a:extLst>
          </p:cNvPr>
          <p:cNvPicPr>
            <a:picLocks noGrp="1"/>
          </p:cNvPicPr>
          <p:nvPr>
            <p:ph idx="1"/>
          </p:nvPr>
        </p:nvPicPr>
        <p:blipFill>
          <a:blip r:embed="rId2"/>
          <a:stretch>
            <a:fillRect/>
          </a:stretch>
        </p:blipFill>
        <p:spPr>
          <a:xfrm>
            <a:off x="838200" y="2024708"/>
            <a:ext cx="10515600" cy="3118791"/>
          </a:xfrm>
          <a:prstGeom prst="rect">
            <a:avLst/>
          </a:prstGeom>
        </p:spPr>
      </p:pic>
      <p:sp>
        <p:nvSpPr>
          <p:cNvPr id="5" name="TextBox 4">
            <a:extLst>
              <a:ext uri="{FF2B5EF4-FFF2-40B4-BE49-F238E27FC236}">
                <a16:creationId xmlns:a16="http://schemas.microsoft.com/office/drawing/2014/main" id="{B2567F4D-2F9F-E841-A7D4-BB48629C6579}"/>
              </a:ext>
            </a:extLst>
          </p:cNvPr>
          <p:cNvSpPr txBox="1"/>
          <p:nvPr/>
        </p:nvSpPr>
        <p:spPr>
          <a:xfrm>
            <a:off x="838200" y="5292853"/>
            <a:ext cx="3756156" cy="369332"/>
          </a:xfrm>
          <a:prstGeom prst="rect">
            <a:avLst/>
          </a:prstGeom>
          <a:noFill/>
        </p:spPr>
        <p:txBody>
          <a:bodyPr wrap="none" rtlCol="0">
            <a:spAutoFit/>
          </a:bodyPr>
          <a:lstStyle/>
          <a:p>
            <a:r>
              <a:rPr lang="en-US" i="1" dirty="0"/>
              <a:t>Hotel </a:t>
            </a:r>
            <a:r>
              <a:rPr lang="en-US" i="1" dirty="0" err="1"/>
              <a:t>dataframe</a:t>
            </a:r>
            <a:r>
              <a:rPr lang="en-US" i="1" dirty="0"/>
              <a:t> after cleaning</a:t>
            </a:r>
            <a:r>
              <a:rPr lang="en-US" dirty="0"/>
              <a:t> </a:t>
            </a:r>
          </a:p>
        </p:txBody>
      </p:sp>
    </p:spTree>
    <p:extLst>
      <p:ext uri="{BB962C8B-B14F-4D97-AF65-F5344CB8AC3E}">
        <p14:creationId xmlns:p14="http://schemas.microsoft.com/office/powerpoint/2010/main" val="2520386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343A00BD-F9B2-554C-B485-768BC7AE8331}"/>
              </a:ext>
            </a:extLst>
          </p:cNvPr>
          <p:cNvPicPr/>
          <p:nvPr/>
        </p:nvPicPr>
        <p:blipFill>
          <a:blip r:embed="rId2"/>
          <a:stretch>
            <a:fillRect/>
          </a:stretch>
        </p:blipFill>
        <p:spPr>
          <a:xfrm>
            <a:off x="61915" y="196214"/>
            <a:ext cx="6076951" cy="3018473"/>
          </a:xfrm>
          <a:prstGeom prst="rect">
            <a:avLst/>
          </a:prstGeom>
        </p:spPr>
      </p:pic>
      <p:sp>
        <p:nvSpPr>
          <p:cNvPr id="5" name="TextBox 4">
            <a:extLst>
              <a:ext uri="{FF2B5EF4-FFF2-40B4-BE49-F238E27FC236}">
                <a16:creationId xmlns:a16="http://schemas.microsoft.com/office/drawing/2014/main" id="{EBB9EDA3-640B-544B-AD27-E8D5F81C3C38}"/>
              </a:ext>
            </a:extLst>
          </p:cNvPr>
          <p:cNvSpPr txBox="1"/>
          <p:nvPr/>
        </p:nvSpPr>
        <p:spPr>
          <a:xfrm>
            <a:off x="338136" y="3643313"/>
            <a:ext cx="5715000" cy="646331"/>
          </a:xfrm>
          <a:prstGeom prst="rect">
            <a:avLst/>
          </a:prstGeom>
          <a:noFill/>
        </p:spPr>
        <p:txBody>
          <a:bodyPr wrap="square" rtlCol="0">
            <a:spAutoFit/>
          </a:bodyPr>
          <a:lstStyle/>
          <a:p>
            <a:r>
              <a:rPr lang="en-US" i="1" dirty="0"/>
              <a:t>Bridal shops, gifts, cosmetics, clothing shops </a:t>
            </a:r>
            <a:r>
              <a:rPr lang="en-US" i="1" dirty="0" err="1"/>
              <a:t>dataframe</a:t>
            </a:r>
            <a:r>
              <a:rPr lang="en-US" i="1" dirty="0"/>
              <a:t> after cleaning</a:t>
            </a:r>
            <a:r>
              <a:rPr lang="en-US" dirty="0"/>
              <a:t> </a:t>
            </a:r>
          </a:p>
        </p:txBody>
      </p:sp>
      <p:pic>
        <p:nvPicPr>
          <p:cNvPr id="6" name="Picture 5" descr="A screenshot of a cell phone&#10;&#10;Description automatically generated">
            <a:extLst>
              <a:ext uri="{FF2B5EF4-FFF2-40B4-BE49-F238E27FC236}">
                <a16:creationId xmlns:a16="http://schemas.microsoft.com/office/drawing/2014/main" id="{0B9B618A-5158-C142-8AF7-1DF447113EAF}"/>
              </a:ext>
            </a:extLst>
          </p:cNvPr>
          <p:cNvPicPr/>
          <p:nvPr/>
        </p:nvPicPr>
        <p:blipFill>
          <a:blip r:embed="rId3"/>
          <a:stretch>
            <a:fillRect/>
          </a:stretch>
        </p:blipFill>
        <p:spPr>
          <a:xfrm>
            <a:off x="6223956" y="1485901"/>
            <a:ext cx="5715000" cy="3686174"/>
          </a:xfrm>
          <a:prstGeom prst="rect">
            <a:avLst/>
          </a:prstGeom>
        </p:spPr>
      </p:pic>
      <p:sp>
        <p:nvSpPr>
          <p:cNvPr id="7" name="TextBox 6">
            <a:extLst>
              <a:ext uri="{FF2B5EF4-FFF2-40B4-BE49-F238E27FC236}">
                <a16:creationId xmlns:a16="http://schemas.microsoft.com/office/drawing/2014/main" id="{F7D62520-D252-5C49-A71B-CC95946DD283}"/>
              </a:ext>
            </a:extLst>
          </p:cNvPr>
          <p:cNvSpPr txBox="1"/>
          <p:nvPr/>
        </p:nvSpPr>
        <p:spPr>
          <a:xfrm>
            <a:off x="7086601" y="5486400"/>
            <a:ext cx="4177747" cy="646331"/>
          </a:xfrm>
          <a:prstGeom prst="rect">
            <a:avLst/>
          </a:prstGeom>
          <a:noFill/>
        </p:spPr>
        <p:txBody>
          <a:bodyPr wrap="none" rtlCol="0">
            <a:spAutoFit/>
          </a:bodyPr>
          <a:lstStyle/>
          <a:p>
            <a:r>
              <a:rPr lang="en-US" i="1" dirty="0"/>
              <a:t>Churches </a:t>
            </a:r>
            <a:r>
              <a:rPr lang="en-US" i="1" dirty="0" err="1"/>
              <a:t>dataframe</a:t>
            </a:r>
            <a:r>
              <a:rPr lang="en-US" i="1" dirty="0"/>
              <a:t> after cleaning</a:t>
            </a:r>
            <a:endParaRPr lang="en-US" dirty="0"/>
          </a:p>
          <a:p>
            <a:endParaRPr lang="en-US" dirty="0"/>
          </a:p>
        </p:txBody>
      </p:sp>
    </p:spTree>
    <p:extLst>
      <p:ext uri="{BB962C8B-B14F-4D97-AF65-F5344CB8AC3E}">
        <p14:creationId xmlns:p14="http://schemas.microsoft.com/office/powerpoint/2010/main" val="33707053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E154D12E-541E-F443-8794-A45E212D7A34}"/>
              </a:ext>
            </a:extLst>
          </p:cNvPr>
          <p:cNvPicPr/>
          <p:nvPr/>
        </p:nvPicPr>
        <p:blipFill>
          <a:blip r:embed="rId2"/>
          <a:stretch>
            <a:fillRect/>
          </a:stretch>
        </p:blipFill>
        <p:spPr>
          <a:xfrm>
            <a:off x="2571750" y="1505584"/>
            <a:ext cx="6929438" cy="3823653"/>
          </a:xfrm>
          <a:prstGeom prst="rect">
            <a:avLst/>
          </a:prstGeom>
        </p:spPr>
      </p:pic>
      <p:sp>
        <p:nvSpPr>
          <p:cNvPr id="5" name="TextBox 4">
            <a:extLst>
              <a:ext uri="{FF2B5EF4-FFF2-40B4-BE49-F238E27FC236}">
                <a16:creationId xmlns:a16="http://schemas.microsoft.com/office/drawing/2014/main" id="{EC2873D5-B0A9-6E47-BE2E-EEA7DB05353C}"/>
              </a:ext>
            </a:extLst>
          </p:cNvPr>
          <p:cNvSpPr txBox="1"/>
          <p:nvPr/>
        </p:nvSpPr>
        <p:spPr>
          <a:xfrm>
            <a:off x="3761647" y="5352416"/>
            <a:ext cx="4549643" cy="369332"/>
          </a:xfrm>
          <a:prstGeom prst="rect">
            <a:avLst/>
          </a:prstGeom>
          <a:noFill/>
        </p:spPr>
        <p:txBody>
          <a:bodyPr wrap="none" rtlCol="0">
            <a:spAutoFit/>
          </a:bodyPr>
          <a:lstStyle/>
          <a:p>
            <a:r>
              <a:rPr lang="en-US" i="1" dirty="0"/>
              <a:t>Bakery shops </a:t>
            </a:r>
            <a:r>
              <a:rPr lang="en-US" i="1" dirty="0" err="1"/>
              <a:t>dataframe</a:t>
            </a:r>
            <a:r>
              <a:rPr lang="en-US" i="1" dirty="0"/>
              <a:t> after cleaning</a:t>
            </a:r>
            <a:endParaRPr lang="en-US" dirty="0"/>
          </a:p>
        </p:txBody>
      </p:sp>
    </p:spTree>
    <p:extLst>
      <p:ext uri="{BB962C8B-B14F-4D97-AF65-F5344CB8AC3E}">
        <p14:creationId xmlns:p14="http://schemas.microsoft.com/office/powerpoint/2010/main" val="1360981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piece of paper&#10;&#10;Description automatically generated">
            <a:extLst>
              <a:ext uri="{FF2B5EF4-FFF2-40B4-BE49-F238E27FC236}">
                <a16:creationId xmlns:a16="http://schemas.microsoft.com/office/drawing/2014/main" id="{DBE420CD-EFD1-EA4F-9A15-0A0B3C52B9B1}"/>
              </a:ext>
            </a:extLst>
          </p:cNvPr>
          <p:cNvPicPr/>
          <p:nvPr/>
        </p:nvPicPr>
        <p:blipFill>
          <a:blip r:embed="rId2"/>
          <a:stretch>
            <a:fillRect/>
          </a:stretch>
        </p:blipFill>
        <p:spPr>
          <a:xfrm>
            <a:off x="1543049" y="214312"/>
            <a:ext cx="8943975" cy="5514975"/>
          </a:xfrm>
          <a:prstGeom prst="rect">
            <a:avLst/>
          </a:prstGeom>
        </p:spPr>
      </p:pic>
      <p:sp>
        <p:nvSpPr>
          <p:cNvPr id="5" name="TextBox 4">
            <a:extLst>
              <a:ext uri="{FF2B5EF4-FFF2-40B4-BE49-F238E27FC236}">
                <a16:creationId xmlns:a16="http://schemas.microsoft.com/office/drawing/2014/main" id="{AE6648C7-5647-254C-B70D-C312E0870068}"/>
              </a:ext>
            </a:extLst>
          </p:cNvPr>
          <p:cNvSpPr txBox="1"/>
          <p:nvPr/>
        </p:nvSpPr>
        <p:spPr>
          <a:xfrm>
            <a:off x="4029075" y="5843588"/>
            <a:ext cx="4400564" cy="369332"/>
          </a:xfrm>
          <a:prstGeom prst="rect">
            <a:avLst/>
          </a:prstGeom>
          <a:noFill/>
        </p:spPr>
        <p:txBody>
          <a:bodyPr wrap="none" rtlCol="0">
            <a:spAutoFit/>
          </a:bodyPr>
          <a:lstStyle/>
          <a:p>
            <a:r>
              <a:rPr lang="en-US" i="1" dirty="0"/>
              <a:t>Restaurants </a:t>
            </a:r>
            <a:r>
              <a:rPr lang="en-US" i="1" dirty="0" err="1"/>
              <a:t>dataframe</a:t>
            </a:r>
            <a:r>
              <a:rPr lang="en-US" i="1" dirty="0"/>
              <a:t> after cleaning</a:t>
            </a:r>
          </a:p>
        </p:txBody>
      </p:sp>
    </p:spTree>
    <p:extLst>
      <p:ext uri="{BB962C8B-B14F-4D97-AF65-F5344CB8AC3E}">
        <p14:creationId xmlns:p14="http://schemas.microsoft.com/office/powerpoint/2010/main" val="2752991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map&#10;&#10;Description automatically generated">
            <a:extLst>
              <a:ext uri="{FF2B5EF4-FFF2-40B4-BE49-F238E27FC236}">
                <a16:creationId xmlns:a16="http://schemas.microsoft.com/office/drawing/2014/main" id="{4E44EA4C-83FE-A042-A335-3EA405D37E93}"/>
              </a:ext>
            </a:extLst>
          </p:cNvPr>
          <p:cNvPicPr/>
          <p:nvPr/>
        </p:nvPicPr>
        <p:blipFill>
          <a:blip r:embed="rId2"/>
          <a:stretch>
            <a:fillRect/>
          </a:stretch>
        </p:blipFill>
        <p:spPr>
          <a:xfrm>
            <a:off x="1143001" y="628649"/>
            <a:ext cx="10101262" cy="5243514"/>
          </a:xfrm>
          <a:prstGeom prst="rect">
            <a:avLst/>
          </a:prstGeom>
        </p:spPr>
      </p:pic>
      <p:sp>
        <p:nvSpPr>
          <p:cNvPr id="5" name="TextBox 4">
            <a:extLst>
              <a:ext uri="{FF2B5EF4-FFF2-40B4-BE49-F238E27FC236}">
                <a16:creationId xmlns:a16="http://schemas.microsoft.com/office/drawing/2014/main" id="{412B7BC9-D523-C94E-B850-484B9F4B40B9}"/>
              </a:ext>
            </a:extLst>
          </p:cNvPr>
          <p:cNvSpPr txBox="1"/>
          <p:nvPr/>
        </p:nvSpPr>
        <p:spPr>
          <a:xfrm>
            <a:off x="1305915" y="6072187"/>
            <a:ext cx="9775433" cy="646331"/>
          </a:xfrm>
          <a:prstGeom prst="rect">
            <a:avLst/>
          </a:prstGeom>
          <a:noFill/>
        </p:spPr>
        <p:txBody>
          <a:bodyPr wrap="none" rtlCol="0">
            <a:spAutoFit/>
          </a:bodyPr>
          <a:lstStyle/>
          <a:p>
            <a:r>
              <a:rPr lang="en-US" i="1" dirty="0"/>
              <a:t>Folium map to visualize church neighborhood including restaurants and bakery shops</a:t>
            </a:r>
            <a:r>
              <a:rPr lang="en-US" dirty="0"/>
              <a:t> </a:t>
            </a:r>
          </a:p>
          <a:p>
            <a:endParaRPr lang="en-US" dirty="0"/>
          </a:p>
        </p:txBody>
      </p:sp>
    </p:spTree>
    <p:extLst>
      <p:ext uri="{BB962C8B-B14F-4D97-AF65-F5344CB8AC3E}">
        <p14:creationId xmlns:p14="http://schemas.microsoft.com/office/powerpoint/2010/main" val="1277346079"/>
      </p:ext>
    </p:extLst>
  </p:cSld>
  <p:clrMapOvr>
    <a:masterClrMapping/>
  </p:clrMapOvr>
</p:sld>
</file>

<file path=ppt/theme/theme1.xml><?xml version="1.0" encoding="utf-8"?>
<a:theme xmlns:a="http://schemas.openxmlformats.org/drawingml/2006/main" name="BrushVTI">
  <a:themeElements>
    <a:clrScheme name="AnalogousFromDarkSeedLeftStep">
      <a:dk1>
        <a:srgbClr val="000000"/>
      </a:dk1>
      <a:lt1>
        <a:srgbClr val="FFFFFF"/>
      </a:lt1>
      <a:dk2>
        <a:srgbClr val="412434"/>
      </a:dk2>
      <a:lt2>
        <a:srgbClr val="E2E8E6"/>
      </a:lt2>
      <a:accent1>
        <a:srgbClr val="E72961"/>
      </a:accent1>
      <a:accent2>
        <a:srgbClr val="D5179F"/>
      </a:accent2>
      <a:accent3>
        <a:srgbClr val="CE29E7"/>
      </a:accent3>
      <a:accent4>
        <a:srgbClr val="7929D8"/>
      </a:accent4>
      <a:accent5>
        <a:srgbClr val="453EE9"/>
      </a:accent5>
      <a:accent6>
        <a:srgbClr val="175FD5"/>
      </a:accent6>
      <a:hlink>
        <a:srgbClr val="7B67CC"/>
      </a:hlink>
      <a:folHlink>
        <a:srgbClr val="7F7F7F"/>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otalTime>35</TotalTime>
  <Words>468</Words>
  <Application>Microsoft Macintosh PowerPoint</Application>
  <PresentationFormat>Widescreen</PresentationFormat>
  <Paragraphs>31</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Century Gothic</vt:lpstr>
      <vt:lpstr>Elephant</vt:lpstr>
      <vt:lpstr>BrushVTI</vt:lpstr>
      <vt:lpstr>Wedding Planner Data Science Capstone Project </vt:lpstr>
      <vt:lpstr>Introduction</vt:lpstr>
      <vt:lpstr>Data Description</vt:lpstr>
      <vt:lpstr>Data wrangling</vt:lpstr>
      <vt:lpstr>Results</vt:lpstr>
      <vt:lpstr>PowerPoint Presentation</vt:lpstr>
      <vt:lpstr>PowerPoint Presentation</vt:lpstr>
      <vt:lpstr>PowerPoint Presentation</vt:lpstr>
      <vt:lpstr>PowerPoint Presentation</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Wedding Planner Data Science Capstone Project </dc:title>
  <dc:creator>Karnik, Lairai Sachin</dc:creator>
  <cp:lastModifiedBy>Karnik, Lairai Sachin</cp:lastModifiedBy>
  <cp:revision>14</cp:revision>
  <dcterms:created xsi:type="dcterms:W3CDTF">2020-03-06T05:15:02Z</dcterms:created>
  <dcterms:modified xsi:type="dcterms:W3CDTF">2020-03-06T05:50:58Z</dcterms:modified>
</cp:coreProperties>
</file>